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7"/>
  </p:notesMasterIdLst>
  <p:handoutMasterIdLst>
    <p:handoutMasterId r:id="rId18"/>
  </p:handoutMasterIdLst>
  <p:sldIdLst>
    <p:sldId id="292" r:id="rId5"/>
    <p:sldId id="299" r:id="rId6"/>
    <p:sldId id="307" r:id="rId7"/>
    <p:sldId id="381" r:id="rId8"/>
    <p:sldId id="323" r:id="rId9"/>
    <p:sldId id="373" r:id="rId10"/>
    <p:sldId id="383" r:id="rId11"/>
    <p:sldId id="382" r:id="rId12"/>
    <p:sldId id="377" r:id="rId13"/>
    <p:sldId id="380" r:id="rId14"/>
    <p:sldId id="379" r:id="rId15"/>
    <p:sldId id="31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ico Whitlock" initials="MW" lastIdx="3" clrIdx="0">
    <p:extLst/>
  </p:cmAuthor>
  <p:cmAuthor id="2" name="Meico Whitlock" initials="MW [2]" lastIdx="19" clrIdx="1">
    <p:extLst/>
  </p:cmAuthor>
  <p:cmAuthor id="3" name="Terrance Moore" initials="TM" lastIdx="20" clrIdx="2">
    <p:extLst/>
  </p:cmAuthor>
  <p:cmAuthor id="4" name="Kyle Taylor" initials="KT" lastIdx="10" clrIdx="3">
    <p:extLst/>
  </p:cmAuthor>
  <p:cmAuthor id="5" name="Guest Contributor" initials="GC" lastIdx="2" clrIdx="4">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BC3"/>
    <a:srgbClr val="E9564D"/>
    <a:srgbClr val="008FC5"/>
    <a:srgbClr val="4DC0AC"/>
    <a:srgbClr val="000000"/>
    <a:srgbClr val="7E45F1"/>
    <a:srgbClr val="ACE8DC"/>
    <a:srgbClr val="F5DC37"/>
    <a:srgbClr val="9C8708"/>
    <a:srgbClr val="2E0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210FA2A-B51D-4E11-9DE3-4A0165436B60}" v="28" dt="2017-04-07T22:46:29.1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98"/>
  </p:normalViewPr>
  <p:slideViewPr>
    <p:cSldViewPr snapToGrid="0">
      <p:cViewPr varScale="1">
        <p:scale>
          <a:sx n="88" d="100"/>
          <a:sy n="88" d="100"/>
        </p:scale>
        <p:origin x="920" y="18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8" Type="http://schemas.microsoft.com/office/2015/10/relationships/revisionInfo" Target="revisionInfo.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5D4082-AE8C-4507-A641-D29CFF98CEA4}" type="datetimeFigureOut">
              <a:rPr lang="en-US" smtClean="0"/>
              <a:t>8/1/17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20D3C8-AC7D-47EC-96E2-30B873284CEC}" type="slidenum">
              <a:rPr lang="en-US" smtClean="0"/>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49381A-B402-4F2A-B43D-09EC3C10760C}" type="datetimeFigureOut">
              <a:rPr lang="en-US" smtClean="0"/>
              <a:t>8/1/17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10376-4FB3-4079-A926-CD40E1E62342}"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p>
        </p:txBody>
      </p:sp>
      <p:sp>
        <p:nvSpPr>
          <p:cNvPr id="4" name="Slide Number Placeholder 3"/>
          <p:cNvSpPr>
            <a:spLocks noGrp="1"/>
          </p:cNvSpPr>
          <p:nvPr>
            <p:ph type="sldNum" sz="quarter" idx="10"/>
          </p:nvPr>
        </p:nvSpPr>
        <p:spPr/>
        <p:txBody>
          <a:bodyPr/>
          <a:lstStyle/>
          <a:p>
            <a:fld id="{E7210376-4FB3-4079-A926-CD40E1E62342}" type="slidenum">
              <a:rPr lang="en-US" smtClean="0"/>
              <a:t>1</a:t>
            </a:fld>
            <a:endParaRPr lang="en-US"/>
          </a:p>
        </p:txBody>
      </p:sp>
    </p:spTree>
    <p:extLst>
      <p:ext uri="{BB962C8B-B14F-4D97-AF65-F5344CB8AC3E}">
        <p14:creationId xmlns:p14="http://schemas.microsoft.com/office/powerpoint/2010/main" val="6921385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10</a:t>
            </a:fld>
            <a:endParaRPr lang="en-US"/>
          </a:p>
        </p:txBody>
      </p:sp>
    </p:spTree>
    <p:extLst>
      <p:ext uri="{BB962C8B-B14F-4D97-AF65-F5344CB8AC3E}">
        <p14:creationId xmlns:p14="http://schemas.microsoft.com/office/powerpoint/2010/main" val="7583863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We see some major drops off when it comes to screening and confirmatory testing. What is causing this?</a:t>
            </a:r>
            <a:endParaRPr lang="en-US" baseline="0" dirty="0"/>
          </a:p>
        </p:txBody>
      </p:sp>
      <p:sp>
        <p:nvSpPr>
          <p:cNvPr id="4" name="Slide Number Placeholder 3"/>
          <p:cNvSpPr>
            <a:spLocks noGrp="1"/>
          </p:cNvSpPr>
          <p:nvPr>
            <p:ph type="sldNum" sz="quarter" idx="10"/>
          </p:nvPr>
        </p:nvSpPr>
        <p:spPr/>
        <p:txBody>
          <a:bodyPr/>
          <a:lstStyle/>
          <a:p>
            <a:fld id="{E7210376-4FB3-4079-A926-CD40E1E62342}" type="slidenum">
              <a:rPr lang="en-US" smtClean="0"/>
              <a:t>11</a:t>
            </a:fld>
            <a:endParaRPr lang="en-US"/>
          </a:p>
        </p:txBody>
      </p:sp>
    </p:spTree>
    <p:extLst>
      <p:ext uri="{BB962C8B-B14F-4D97-AF65-F5344CB8AC3E}">
        <p14:creationId xmlns:p14="http://schemas.microsoft.com/office/powerpoint/2010/main" val="2600231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12</a:t>
            </a:fld>
            <a:endParaRPr lang="en-US"/>
          </a:p>
        </p:txBody>
      </p:sp>
    </p:spTree>
    <p:extLst>
      <p:ext uri="{BB962C8B-B14F-4D97-AF65-F5344CB8AC3E}">
        <p14:creationId xmlns:p14="http://schemas.microsoft.com/office/powerpoint/2010/main" val="333841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2</a:t>
            </a:fld>
            <a:endParaRPr lang="en-US"/>
          </a:p>
        </p:txBody>
      </p:sp>
    </p:spTree>
    <p:extLst>
      <p:ext uri="{BB962C8B-B14F-4D97-AF65-F5344CB8AC3E}">
        <p14:creationId xmlns:p14="http://schemas.microsoft.com/office/powerpoint/2010/main" val="333841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3</a:t>
            </a:fld>
            <a:endParaRPr lang="en-US"/>
          </a:p>
        </p:txBody>
      </p:sp>
    </p:spTree>
    <p:extLst>
      <p:ext uri="{BB962C8B-B14F-4D97-AF65-F5344CB8AC3E}">
        <p14:creationId xmlns:p14="http://schemas.microsoft.com/office/powerpoint/2010/main" val="333841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t>A quick history of NASTAD’s</a:t>
            </a:r>
            <a:r>
              <a:rPr lang="en-US" sz="2000" baseline="0" dirty="0"/>
              <a:t> hepatitis work.</a:t>
            </a:r>
          </a:p>
          <a:p>
            <a:endParaRPr lang="en-US" sz="2000" baseline="0" dirty="0"/>
          </a:p>
          <a:p>
            <a:r>
              <a:rPr lang="en-US" sz="2000" baseline="0" dirty="0"/>
              <a:t>&lt;at end of slide acknowledge how excited we are to have two new hepatitis staff people joining our team&gt;</a:t>
            </a:r>
            <a:br>
              <a:rPr lang="en-US" sz="2000" baseline="0" dirty="0"/>
            </a:br>
            <a:r>
              <a:rPr lang="en-US" sz="2000" baseline="0" dirty="0"/>
              <a:t/>
            </a:r>
            <a:br>
              <a:rPr lang="en-US" sz="2000" baseline="0" dirty="0"/>
            </a:br>
            <a:r>
              <a:rPr lang="en-US" sz="2000" baseline="0" dirty="0"/>
              <a:t>Alyssa </a:t>
            </a:r>
            <a:r>
              <a:rPr lang="en-US" sz="2000" baseline="0" dirty="0" err="1"/>
              <a:t>Kitlass</a:t>
            </a:r>
            <a:r>
              <a:rPr lang="en-US" sz="2000" baseline="0" dirty="0"/>
              <a:t> who is here this afternoon and will be working on our new CDC HCV testing cooperative agreement</a:t>
            </a:r>
          </a:p>
          <a:p>
            <a:endParaRPr lang="en-US" sz="2000" baseline="0" dirty="0"/>
          </a:p>
          <a:p>
            <a:r>
              <a:rPr lang="en-US" sz="2000" baseline="0" dirty="0"/>
              <a:t>Dan </a:t>
            </a:r>
            <a:r>
              <a:rPr lang="en-US" sz="2000" dirty="0" err="1"/>
              <a:t>Czajka</a:t>
            </a:r>
            <a:r>
              <a:rPr lang="en-US" sz="2000" dirty="0"/>
              <a:t> (Saka) who will join us tomorrow and will be working on our new HRSA HAB co-infection cooperative agreement </a:t>
            </a:r>
          </a:p>
        </p:txBody>
      </p:sp>
      <p:sp>
        <p:nvSpPr>
          <p:cNvPr id="4" name="Slide Number Placeholder 3"/>
          <p:cNvSpPr>
            <a:spLocks noGrp="1"/>
          </p:cNvSpPr>
          <p:nvPr>
            <p:ph type="sldNum" sz="quarter" idx="10"/>
          </p:nvPr>
        </p:nvSpPr>
        <p:spPr/>
        <p:txBody>
          <a:bodyPr/>
          <a:lstStyle/>
          <a:p>
            <a:fld id="{E7210376-4FB3-4079-A926-CD40E1E62342}" type="slidenum">
              <a:rPr lang="en-US" smtClean="0"/>
              <a:t>4</a:t>
            </a:fld>
            <a:endParaRPr lang="en-US"/>
          </a:p>
        </p:txBody>
      </p:sp>
    </p:spTree>
    <p:extLst>
      <p:ext uri="{BB962C8B-B14F-4D97-AF65-F5344CB8AC3E}">
        <p14:creationId xmlns:p14="http://schemas.microsoft.com/office/powerpoint/2010/main" val="692710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5</a:t>
            </a:fld>
            <a:endParaRPr lang="en-US"/>
          </a:p>
        </p:txBody>
      </p:sp>
    </p:spTree>
    <p:extLst>
      <p:ext uri="{BB962C8B-B14F-4D97-AF65-F5344CB8AC3E}">
        <p14:creationId xmlns:p14="http://schemas.microsoft.com/office/powerpoint/2010/main" val="1093414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6</a:t>
            </a:fld>
            <a:endParaRPr lang="en-US"/>
          </a:p>
        </p:txBody>
      </p:sp>
    </p:spTree>
    <p:extLst>
      <p:ext uri="{BB962C8B-B14F-4D97-AF65-F5344CB8AC3E}">
        <p14:creationId xmlns:p14="http://schemas.microsoft.com/office/powerpoint/2010/main" val="2598378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800100" lvl="1" indent="-342900">
              <a:buClr>
                <a:srgbClr val="008FC5"/>
              </a:buClr>
              <a:buFont typeface="Arial" panose="020B0604020202020204" pitchFamily="34" charset="0"/>
              <a:buChar char="•"/>
            </a:pPr>
            <a:r>
              <a:rPr lang="en-US" sz="2400" kern="1200" dirty="0" smtClean="0">
                <a:solidFill>
                  <a:schemeClr val="tx1"/>
                </a:solidFill>
                <a:latin typeface="+mn-lt"/>
                <a:ea typeface="+mn-ea"/>
                <a:cs typeface="+mn-cs"/>
              </a:rPr>
              <a:t>We will not eliminate hepatitis C in the U.S. unless we have a specific focus on the prevention, care, and intertwined needs of people who inject drugs</a:t>
            </a:r>
          </a:p>
          <a:p>
            <a:pPr marL="800100" lvl="1" indent="-342900">
              <a:buClr>
                <a:srgbClr val="008FC5"/>
              </a:buClr>
              <a:buFont typeface="Arial" panose="020B0604020202020204" pitchFamily="34" charset="0"/>
              <a:buChar char="•"/>
            </a:pPr>
            <a:r>
              <a:rPr lang="en-US" sz="2400" kern="1200" dirty="0" smtClean="0">
                <a:solidFill>
                  <a:schemeClr val="tx1"/>
                </a:solidFill>
                <a:latin typeface="+mn-lt"/>
                <a:ea typeface="+mn-ea"/>
                <a:cs typeface="+mn-cs"/>
              </a:rPr>
              <a:t>This prioritization must include political will, increased funding, and a social justice approach</a:t>
            </a:r>
          </a:p>
          <a:p>
            <a:endParaRPr lang="en-US" dirty="0"/>
          </a:p>
        </p:txBody>
      </p:sp>
      <p:sp>
        <p:nvSpPr>
          <p:cNvPr id="4" name="Slide Number Placeholder 3"/>
          <p:cNvSpPr>
            <a:spLocks noGrp="1"/>
          </p:cNvSpPr>
          <p:nvPr>
            <p:ph type="sldNum" sz="quarter" idx="10"/>
          </p:nvPr>
        </p:nvSpPr>
        <p:spPr/>
        <p:txBody>
          <a:bodyPr/>
          <a:lstStyle/>
          <a:p>
            <a:fld id="{E7210376-4FB3-4079-A926-CD40E1E62342}" type="slidenum">
              <a:rPr lang="en-US" smtClean="0"/>
              <a:t>7</a:t>
            </a:fld>
            <a:endParaRPr lang="en-US"/>
          </a:p>
        </p:txBody>
      </p:sp>
    </p:spTree>
    <p:extLst>
      <p:ext uri="{BB962C8B-B14F-4D97-AF65-F5344CB8AC3E}">
        <p14:creationId xmlns:p14="http://schemas.microsoft.com/office/powerpoint/2010/main" val="12927835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8</a:t>
            </a:fld>
            <a:endParaRPr lang="en-US"/>
          </a:p>
        </p:txBody>
      </p:sp>
    </p:spTree>
    <p:extLst>
      <p:ext uri="{BB962C8B-B14F-4D97-AF65-F5344CB8AC3E}">
        <p14:creationId xmlns:p14="http://schemas.microsoft.com/office/powerpoint/2010/main" val="751246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a:p>
        </p:txBody>
      </p:sp>
      <p:sp>
        <p:nvSpPr>
          <p:cNvPr id="4" name="Slide Number Placeholder 3"/>
          <p:cNvSpPr>
            <a:spLocks noGrp="1"/>
          </p:cNvSpPr>
          <p:nvPr>
            <p:ph type="sldNum" sz="quarter" idx="10"/>
          </p:nvPr>
        </p:nvSpPr>
        <p:spPr/>
        <p:txBody>
          <a:bodyPr/>
          <a:lstStyle/>
          <a:p>
            <a:fld id="{E7210376-4FB3-4079-A926-CD40E1E62342}" type="slidenum">
              <a:rPr lang="en-US" smtClean="0"/>
              <a:t>9</a:t>
            </a:fld>
            <a:endParaRPr lang="en-US"/>
          </a:p>
        </p:txBody>
      </p:sp>
    </p:spTree>
    <p:extLst>
      <p:ext uri="{BB962C8B-B14F-4D97-AF65-F5344CB8AC3E}">
        <p14:creationId xmlns:p14="http://schemas.microsoft.com/office/powerpoint/2010/main" val="3322929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15" name="Picture 14" title="Logo for the National Alliance of State and Territorial AIDS Director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87180" y="6123146"/>
            <a:ext cx="2658393" cy="612343"/>
          </a:xfrm>
          <a:prstGeom prst="rect">
            <a:avLst/>
          </a:prstGeom>
        </p:spPr>
      </p:pic>
    </p:spTree>
    <p:extLst>
      <p:ext uri="{BB962C8B-B14F-4D97-AF65-F5344CB8AC3E}">
        <p14:creationId xmlns:p14="http://schemas.microsoft.com/office/powerpoint/2010/main" val="205544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title="NASTAD Logo"/>
          <p:cNvGrpSpPr/>
          <p:nvPr userDrawn="1"/>
        </p:nvGrpSpPr>
        <p:grpSpPr>
          <a:xfrm>
            <a:off x="0" y="6329966"/>
            <a:ext cx="9144000" cy="528034"/>
            <a:chOff x="-2631" y="6328845"/>
            <a:chExt cx="9144000" cy="528034"/>
          </a:xfrm>
        </p:grpSpPr>
        <p:sp>
          <p:nvSpPr>
            <p:cNvPr id="8" name="Rectangle 7"/>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2966577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6" title="NASTAD Logo"/>
          <p:cNvGrpSpPr/>
          <p:nvPr userDrawn="1"/>
        </p:nvGrpSpPr>
        <p:grpSpPr>
          <a:xfrm>
            <a:off x="0" y="6329966"/>
            <a:ext cx="9144000" cy="528034"/>
            <a:chOff x="-2631" y="6328845"/>
            <a:chExt cx="9144000" cy="528034"/>
          </a:xfrm>
        </p:grpSpPr>
        <p:sp>
          <p:nvSpPr>
            <p:cNvPr id="8" name="Rectangle 7"/>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33496041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grpSp>
        <p:nvGrpSpPr>
          <p:cNvPr id="7" name="Group 6" title="NASTAD Logo"/>
          <p:cNvGrpSpPr/>
          <p:nvPr userDrawn="1"/>
        </p:nvGrpSpPr>
        <p:grpSpPr>
          <a:xfrm>
            <a:off x="0" y="6329966"/>
            <a:ext cx="9144000" cy="528034"/>
            <a:chOff x="-2631" y="6328845"/>
            <a:chExt cx="9144000" cy="528034"/>
          </a:xfrm>
        </p:grpSpPr>
        <p:sp>
          <p:nvSpPr>
            <p:cNvPr id="8" name="Rectangle 7"/>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854993" y="6440492"/>
            <a:ext cx="2057400" cy="365125"/>
          </a:xfrm>
        </p:spPr>
        <p:txBody>
          <a:bodyPr/>
          <a:lstStyle/>
          <a:p>
            <a:fld id="{DB15D044-B35F-4A77-B573-9EB4C86BF88C}" type="slidenum">
              <a:rPr lang="en-US" smtClean="0"/>
              <a:t>‹#›</a:t>
            </a:fld>
            <a:endParaRPr lang="en-US" dirty="0"/>
          </a:p>
        </p:txBody>
      </p:sp>
      <p:cxnSp>
        <p:nvCxnSpPr>
          <p:cNvPr id="13" name="Straight Connector 12" descr="Slide Title Footer Bar" title="Slide Title Footer Bar"/>
          <p:cNvCxnSpPr/>
          <p:nvPr userDrawn="1"/>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6004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title="NASTAD Logo"/>
          <p:cNvGrpSpPr/>
          <p:nvPr userDrawn="1"/>
        </p:nvGrpSpPr>
        <p:grpSpPr>
          <a:xfrm>
            <a:off x="0" y="6329966"/>
            <a:ext cx="9144000" cy="528034"/>
            <a:chOff x="-2631" y="6328845"/>
            <a:chExt cx="9144000" cy="528034"/>
          </a:xfrm>
        </p:grpSpPr>
        <p:sp>
          <p:nvSpPr>
            <p:cNvPr id="8" name="Rectangle 7"/>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lvl1pPr marL="228600" indent="-228600">
              <a:buClr>
                <a:srgbClr val="008FC5"/>
              </a:buClr>
              <a:buFont typeface="Wingdings" panose="05000000000000000000" pitchFamily="2" charset="2"/>
              <a:buChar char="§"/>
              <a:defRPr/>
            </a:lvl1pPr>
            <a:lvl2pPr marL="685800" indent="-228600">
              <a:buClr>
                <a:srgbClr val="008FC5"/>
              </a:buClr>
              <a:buSzPct val="80000"/>
              <a:buFont typeface="Courier New" panose="02070309020205020404" pitchFamily="49" charset="0"/>
              <a:buChar char="o"/>
              <a:defRPr/>
            </a:lvl2pPr>
            <a:lvl3pPr>
              <a:buClr>
                <a:srgbClr val="008FC5"/>
              </a:buClr>
              <a:buSzPct val="80000"/>
              <a:defRPr/>
            </a:lvl3pPr>
            <a:lvl4pPr>
              <a:buClr>
                <a:srgbClr val="008FC5"/>
              </a:buClr>
              <a:buSzPct val="60000"/>
              <a:defRPr/>
            </a:lvl4pPr>
            <a:lvl5pPr>
              <a:buClr>
                <a:srgbClr val="008FC5"/>
              </a:buClr>
              <a:buSzPct val="600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854993" y="6440492"/>
            <a:ext cx="2057400" cy="365125"/>
          </a:xfrm>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3600297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 name="Group 6" title="NASTAD Logo"/>
          <p:cNvGrpSpPr/>
          <p:nvPr userDrawn="1"/>
        </p:nvGrpSpPr>
        <p:grpSpPr>
          <a:xfrm>
            <a:off x="0" y="6329966"/>
            <a:ext cx="9144000" cy="528034"/>
            <a:chOff x="-2631" y="6328845"/>
            <a:chExt cx="9144000" cy="528034"/>
          </a:xfrm>
        </p:grpSpPr>
        <p:sp>
          <p:nvSpPr>
            <p:cNvPr id="8" name="Rectangle 7"/>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481057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title="NASTAD Logo"/>
          <p:cNvGrpSpPr/>
          <p:nvPr userDrawn="1"/>
        </p:nvGrpSpPr>
        <p:grpSpPr>
          <a:xfrm>
            <a:off x="0" y="6329966"/>
            <a:ext cx="9144000" cy="528034"/>
            <a:chOff x="-2631" y="6328845"/>
            <a:chExt cx="9144000" cy="528034"/>
          </a:xfrm>
        </p:grpSpPr>
        <p:sp>
          <p:nvSpPr>
            <p:cNvPr id="9" name="Rectangle 8"/>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3265939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title="NASTAD Logo"/>
          <p:cNvGrpSpPr/>
          <p:nvPr userDrawn="1"/>
        </p:nvGrpSpPr>
        <p:grpSpPr>
          <a:xfrm>
            <a:off x="0" y="6329966"/>
            <a:ext cx="9144000" cy="528034"/>
            <a:chOff x="-2631" y="6328845"/>
            <a:chExt cx="9144000" cy="528034"/>
          </a:xfrm>
        </p:grpSpPr>
        <p:sp>
          <p:nvSpPr>
            <p:cNvPr id="11" name="Rectangle 10"/>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114128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title="NASTAD Logo"/>
          <p:cNvGrpSpPr/>
          <p:nvPr userDrawn="1"/>
        </p:nvGrpSpPr>
        <p:grpSpPr>
          <a:xfrm>
            <a:off x="0" y="6329966"/>
            <a:ext cx="9144000" cy="528034"/>
            <a:chOff x="-2631" y="6328845"/>
            <a:chExt cx="9144000" cy="528034"/>
          </a:xfrm>
        </p:grpSpPr>
        <p:sp>
          <p:nvSpPr>
            <p:cNvPr id="7" name="Rectangle 6"/>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383987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5" name="Group 4" title="NASTAD Logo"/>
          <p:cNvGrpSpPr/>
          <p:nvPr userDrawn="1"/>
        </p:nvGrpSpPr>
        <p:grpSpPr>
          <a:xfrm>
            <a:off x="0" y="6329966"/>
            <a:ext cx="9144000" cy="528034"/>
            <a:chOff x="-2631" y="6328845"/>
            <a:chExt cx="9144000" cy="528034"/>
          </a:xfrm>
        </p:grpSpPr>
        <p:sp>
          <p:nvSpPr>
            <p:cNvPr id="6" name="Rectangle 5"/>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Date Placeholder 1"/>
          <p:cNvSpPr>
            <a:spLocks noGrp="1"/>
          </p:cNvSpPr>
          <p:nvPr>
            <p:ph type="dt" sz="half" idx="10"/>
          </p:nvPr>
        </p:nvSpPr>
        <p:spPr>
          <a:xfrm>
            <a:off x="628650" y="6356351"/>
            <a:ext cx="20574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3955773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title="NASTAD Logo"/>
          <p:cNvGrpSpPr/>
          <p:nvPr userDrawn="1"/>
        </p:nvGrpSpPr>
        <p:grpSpPr>
          <a:xfrm>
            <a:off x="0" y="6329966"/>
            <a:ext cx="9144000" cy="528034"/>
            <a:chOff x="-2631" y="6328845"/>
            <a:chExt cx="9144000" cy="528034"/>
          </a:xfrm>
        </p:grpSpPr>
        <p:sp>
          <p:nvSpPr>
            <p:cNvPr id="9" name="Rectangle 8"/>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2263965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title="NASTAD Logo"/>
          <p:cNvGrpSpPr/>
          <p:nvPr userDrawn="1"/>
        </p:nvGrpSpPr>
        <p:grpSpPr>
          <a:xfrm>
            <a:off x="0" y="6329966"/>
            <a:ext cx="9144000" cy="528034"/>
            <a:chOff x="-2631" y="6328845"/>
            <a:chExt cx="9144000" cy="528034"/>
          </a:xfrm>
        </p:grpSpPr>
        <p:sp>
          <p:nvSpPr>
            <p:cNvPr id="9" name="Rectangle 8"/>
            <p:cNvSpPr/>
            <p:nvPr userDrawn="1"/>
          </p:nvSpPr>
          <p:spPr>
            <a:xfrm>
              <a:off x="-2631" y="6328845"/>
              <a:ext cx="9144000" cy="528034"/>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454888"/>
              <a:ext cx="1371600" cy="334092"/>
            </a:xfrm>
            <a:prstGeom prst="rect">
              <a:avLst/>
            </a:prstGeom>
          </p:spPr>
        </p:pic>
      </p:grpSp>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15D044-B35F-4A77-B573-9EB4C86BF88C}" type="slidenum">
              <a:rPr lang="en-US" smtClean="0"/>
              <a:t>‹#›</a:t>
            </a:fld>
            <a:endParaRPr lang="en-US"/>
          </a:p>
        </p:txBody>
      </p:sp>
    </p:spTree>
    <p:extLst>
      <p:ext uri="{BB962C8B-B14F-4D97-AF65-F5344CB8AC3E}">
        <p14:creationId xmlns:p14="http://schemas.microsoft.com/office/powerpoint/2010/main" val="28222169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79055"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5D044-B35F-4A77-B573-9EB4C86BF88C}" type="slidenum">
              <a:rPr lang="en-US" smtClean="0"/>
              <a:t>‹#›</a:t>
            </a:fld>
            <a:endParaRPr lang="en-US"/>
          </a:p>
        </p:txBody>
      </p:sp>
    </p:spTree>
    <p:extLst>
      <p:ext uri="{BB962C8B-B14F-4D97-AF65-F5344CB8AC3E}">
        <p14:creationId xmlns:p14="http://schemas.microsoft.com/office/powerpoint/2010/main" val="40681921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mailto:akitlas@NASTA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descr="Presentation Title" title="Presentation Title"/>
          <p:cNvGraphicFramePr>
            <a:graphicFrameLocks noGrp="1"/>
          </p:cNvGraphicFramePr>
          <p:nvPr>
            <p:extLst>
              <p:ext uri="{D42A27DB-BD31-4B8C-83A1-F6EECF244321}">
                <p14:modId xmlns:p14="http://schemas.microsoft.com/office/powerpoint/2010/main" val="276894592"/>
              </p:ext>
            </p:extLst>
          </p:nvPr>
        </p:nvGraphicFramePr>
        <p:xfrm>
          <a:off x="834189" y="1679645"/>
          <a:ext cx="7468392" cy="2716171"/>
        </p:xfrm>
        <a:graphic>
          <a:graphicData uri="http://schemas.openxmlformats.org/drawingml/2006/table">
            <a:tbl>
              <a:tblPr firstRow="1">
                <a:tableStyleId>{5C22544A-7EE6-4342-B048-85BDC9FD1C3A}</a:tableStyleId>
              </a:tblPr>
              <a:tblGrid>
                <a:gridCol w="7050845">
                  <a:extLst>
                    <a:ext uri="{9D8B030D-6E8A-4147-A177-3AD203B41FA5}">
                      <a16:colId xmlns="" xmlns:a16="http://schemas.microsoft.com/office/drawing/2014/main" val="20000"/>
                    </a:ext>
                  </a:extLst>
                </a:gridCol>
                <a:gridCol w="417547">
                  <a:extLst>
                    <a:ext uri="{9D8B030D-6E8A-4147-A177-3AD203B41FA5}">
                      <a16:colId xmlns="" xmlns:a16="http://schemas.microsoft.com/office/drawing/2014/main" val="20001"/>
                    </a:ext>
                  </a:extLst>
                </a:gridCol>
              </a:tblGrid>
              <a:tr h="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00" b="0" baseline="0">
                          <a:solidFill>
                            <a:schemeClr val="bg1"/>
                          </a:solidFill>
                          <a:latin typeface="+mj-lt"/>
                        </a:rPr>
                        <a:t>Table Header</a:t>
                      </a:r>
                      <a:endParaRPr lang="en-US" sz="100" b="0" kern="1200" baseline="0">
                        <a:solidFill>
                          <a:schemeClr val="bg1"/>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row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5000" b="0" kern="1200">
                        <a:solidFill>
                          <a:schemeClr val="tx1">
                            <a:lumMod val="75000"/>
                            <a:lumOff val="25000"/>
                          </a:schemeClr>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38100" cap="flat" cmpd="sng" algn="ctr">
                      <a:solidFill>
                        <a:srgbClr val="008FC5"/>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0"/>
                  </a:ext>
                </a:extLst>
              </a:tr>
              <a:tr h="2482491">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4000" b="0" kern="1200" dirty="0" smtClean="0">
                          <a:solidFill>
                            <a:schemeClr val="tx1">
                              <a:lumMod val="75000"/>
                              <a:lumOff val="25000"/>
                            </a:schemeClr>
                          </a:solidFill>
                          <a:latin typeface="+mn-lt"/>
                          <a:ea typeface="+mn-ea"/>
                          <a:cs typeface="+mn-cs"/>
                        </a:rPr>
                        <a:t>Hepatitis</a:t>
                      </a:r>
                      <a:r>
                        <a:rPr lang="en-US" sz="4000" b="0" kern="1200" baseline="0" dirty="0" smtClean="0">
                          <a:solidFill>
                            <a:schemeClr val="tx1">
                              <a:lumMod val="75000"/>
                              <a:lumOff val="25000"/>
                            </a:schemeClr>
                          </a:solidFill>
                          <a:latin typeface="+mn-lt"/>
                          <a:ea typeface="+mn-ea"/>
                          <a:cs typeface="+mn-cs"/>
                        </a:rPr>
                        <a:t> C Allies of Philadelphia </a:t>
                      </a:r>
                      <a:r>
                        <a:rPr lang="en-US" sz="2800" b="0" kern="1200" dirty="0" smtClean="0">
                          <a:solidFill>
                            <a:schemeClr val="tx1">
                              <a:lumMod val="75000"/>
                              <a:lumOff val="25000"/>
                            </a:schemeClr>
                          </a:solidFill>
                          <a:latin typeface="+mn-lt"/>
                          <a:ea typeface="+mn-ea"/>
                          <a:cs typeface="+mn-cs"/>
                        </a:rPr>
                        <a:t>August 2, 2017</a:t>
                      </a:r>
                      <a:endParaRPr lang="en-US" sz="2800" b="0" kern="1200" dirty="0">
                        <a:solidFill>
                          <a:schemeClr val="tx1">
                            <a:lumMod val="75000"/>
                            <a:lumOff val="25000"/>
                          </a:schemeClr>
                        </a:solidFill>
                        <a:latin typeface="+mn-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 xmlns:a16="http://schemas.microsoft.com/office/drawing/2014/main" val="10001"/>
                  </a:ext>
                </a:extLst>
              </a:tr>
              <a:tr h="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00" b="0" kern="1200" dirty="0">
                        <a:solidFill>
                          <a:schemeClr val="tx1">
                            <a:lumMod val="75000"/>
                            <a:lumOff val="25000"/>
                          </a:schemeClr>
                        </a:solidFill>
                        <a:latin typeface="+mj-lt"/>
                        <a:ea typeface="Tahoma" panose="020B0604030504040204" pitchFamily="34" charset="0"/>
                        <a:cs typeface="Tahoma" panose="020B0604030504040204" pitchFamily="34" charset="0"/>
                      </a:endParaRPr>
                    </a:p>
                  </a:txBody>
                  <a:tcPr anchor="ctr">
                    <a:lnL w="12700" cap="flat" cmpd="sng" algn="ctr">
                      <a:noFill/>
                      <a:prstDash val="solid"/>
                      <a:round/>
                      <a:headEnd type="none" w="med" len="med"/>
                      <a:tailEnd type="none" w="med" len="med"/>
                    </a:lnL>
                    <a:lnR w="57150" cap="flat" cmpd="sng" algn="ctr">
                      <a:no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vMerge="1">
                  <a:txBody>
                    <a:bodyPr/>
                    <a:lstStyle/>
                    <a:p>
                      <a:endParaRPr lang="en-US"/>
                    </a:p>
                  </a:txBody>
                  <a:tcPr/>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2202012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10</a:t>
            </a:fld>
            <a:endParaRPr lang="en-US"/>
          </a:p>
        </p:txBody>
      </p:sp>
      <p:sp>
        <p:nvSpPr>
          <p:cNvPr id="5" name="TextBox 4"/>
          <p:cNvSpPr txBox="1"/>
          <p:nvPr/>
        </p:nvSpPr>
        <p:spPr>
          <a:xfrm>
            <a:off x="820649" y="239568"/>
            <a:ext cx="7497441" cy="584775"/>
          </a:xfrm>
          <a:prstGeom prst="rect">
            <a:avLst/>
          </a:prstGeom>
          <a:noFill/>
        </p:spPr>
        <p:txBody>
          <a:bodyPr wrap="square" rtlCol="0">
            <a:spAutoFit/>
          </a:bodyPr>
          <a:lstStyle/>
          <a:p>
            <a:pPr algn="ctr"/>
            <a:r>
              <a:rPr lang="en-US" sz="3200" dirty="0" smtClean="0">
                <a:solidFill>
                  <a:schemeClr val="tx1">
                    <a:lumMod val="85000"/>
                    <a:lumOff val="15000"/>
                  </a:schemeClr>
                </a:solidFill>
                <a:latin typeface="+mj-lt"/>
                <a:ea typeface="Tahoma" panose="020B0604030504040204" pitchFamily="34" charset="0"/>
                <a:cs typeface="Tahoma" panose="020B0604030504040204" pitchFamily="34" charset="0"/>
              </a:rPr>
              <a:t>Philly’s Hepatitis Cure Cascade</a:t>
            </a:r>
            <a:endParaRPr lang="en-US" sz="3200" dirty="0">
              <a:solidFill>
                <a:schemeClr val="tx1">
                  <a:lumMod val="85000"/>
                  <a:lumOff val="15000"/>
                </a:schemeClr>
              </a:solidFill>
              <a:latin typeface="+mj-lt"/>
              <a:ea typeface="Tahoma" panose="020B0604030504040204" pitchFamily="34" charset="0"/>
              <a:cs typeface="Tahoma" panose="020B0604030504040204" pitchFamily="34" charset="0"/>
            </a:endParaRP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036" y="1192258"/>
            <a:ext cx="8448622" cy="4430640"/>
          </a:xfrm>
          <a:prstGeom prst="rect">
            <a:avLst/>
          </a:prstGeom>
        </p:spPr>
      </p:pic>
    </p:spTree>
    <p:extLst>
      <p:ext uri="{BB962C8B-B14F-4D97-AF65-F5344CB8AC3E}">
        <p14:creationId xmlns:p14="http://schemas.microsoft.com/office/powerpoint/2010/main" val="899440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11</a:t>
            </a:fld>
            <a:endParaRPr lang="en-US"/>
          </a:p>
        </p:txBody>
      </p:sp>
      <p:sp>
        <p:nvSpPr>
          <p:cNvPr id="5" name="TextBox 4"/>
          <p:cNvSpPr txBox="1"/>
          <p:nvPr/>
        </p:nvSpPr>
        <p:spPr>
          <a:xfrm>
            <a:off x="820649" y="239568"/>
            <a:ext cx="7497441" cy="584775"/>
          </a:xfrm>
          <a:prstGeom prst="rect">
            <a:avLst/>
          </a:prstGeom>
          <a:noFill/>
        </p:spPr>
        <p:txBody>
          <a:bodyPr wrap="square" rtlCol="0">
            <a:spAutoFit/>
          </a:bodyPr>
          <a:lstStyle/>
          <a:p>
            <a:pPr algn="ctr"/>
            <a:r>
              <a:rPr lang="en-US" sz="3200" dirty="0" smtClean="0">
                <a:solidFill>
                  <a:schemeClr val="tx1">
                    <a:lumMod val="85000"/>
                    <a:lumOff val="15000"/>
                  </a:schemeClr>
                </a:solidFill>
                <a:latin typeface="+mj-lt"/>
                <a:ea typeface="Tahoma" panose="020B0604030504040204" pitchFamily="34" charset="0"/>
                <a:cs typeface="Tahoma" panose="020B0604030504040204" pitchFamily="34" charset="0"/>
              </a:rPr>
              <a:t>Increasing Hepatitis Testing in Philly</a:t>
            </a:r>
            <a:endParaRPr lang="en-US" sz="3200" dirty="0">
              <a:solidFill>
                <a:schemeClr val="tx1">
                  <a:lumMod val="85000"/>
                  <a:lumOff val="15000"/>
                </a:schemeClr>
              </a:solidFill>
              <a:latin typeface="+mj-lt"/>
              <a:ea typeface="Tahoma" panose="020B0604030504040204" pitchFamily="34" charset="0"/>
              <a:cs typeface="Tahoma" panose="020B0604030504040204" pitchFamily="34" charset="0"/>
            </a:endParaRP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820649" y="1233714"/>
            <a:ext cx="7497441" cy="4801314"/>
          </a:xfrm>
          <a:prstGeom prst="rect">
            <a:avLst/>
          </a:prstGeom>
          <a:noFill/>
        </p:spPr>
        <p:txBody>
          <a:bodyPr wrap="square" rtlCol="0">
            <a:spAutoFit/>
          </a:bodyPr>
          <a:lstStyle/>
          <a:p>
            <a:pPr marL="342900" indent="-342900">
              <a:buFont typeface="Arial" charset="0"/>
              <a:buChar char="•"/>
            </a:pPr>
            <a:r>
              <a:rPr lang="en-US" sz="2400" dirty="0" smtClean="0"/>
              <a:t>Where can people get an antibody test for hepatitis C? Reflex test?</a:t>
            </a:r>
          </a:p>
          <a:p>
            <a:pPr marL="342900" indent="-342900">
              <a:buFont typeface="Arial" charset="0"/>
              <a:buChar char="•"/>
            </a:pPr>
            <a:endParaRPr lang="en-US" sz="2400" dirty="0" smtClean="0"/>
          </a:p>
          <a:p>
            <a:pPr marL="342900" indent="-342900">
              <a:buFont typeface="Arial" charset="0"/>
              <a:buChar char="•"/>
            </a:pPr>
            <a:r>
              <a:rPr lang="en-US" sz="2400" dirty="0" smtClean="0"/>
              <a:t>What barriers exist to testing?</a:t>
            </a:r>
          </a:p>
          <a:p>
            <a:pPr marL="342900" indent="-342900">
              <a:buFont typeface="Arial" charset="0"/>
              <a:buChar char="•"/>
            </a:pPr>
            <a:endParaRPr lang="en-US" sz="2400" dirty="0" smtClean="0"/>
          </a:p>
          <a:p>
            <a:pPr marL="342900" indent="-342900">
              <a:buFont typeface="Arial" charset="0"/>
              <a:buChar char="•"/>
            </a:pPr>
            <a:r>
              <a:rPr lang="en-US" sz="2400" dirty="0" smtClean="0"/>
              <a:t>What helps facilitate testing?</a:t>
            </a:r>
          </a:p>
          <a:p>
            <a:pPr marL="342900" indent="-342900">
              <a:buFont typeface="Arial" charset="0"/>
              <a:buChar char="•"/>
            </a:pPr>
            <a:endParaRPr lang="en-US" sz="2400" dirty="0" smtClean="0"/>
          </a:p>
          <a:p>
            <a:pPr marL="342900" indent="-342900">
              <a:buFont typeface="Arial" charset="0"/>
              <a:buChar char="•"/>
            </a:pPr>
            <a:r>
              <a:rPr lang="en-US" sz="2400" dirty="0" smtClean="0"/>
              <a:t>What partners need to be engaged to identify people who are most at need?</a:t>
            </a:r>
          </a:p>
          <a:p>
            <a:pPr marL="342900" indent="-342900">
              <a:buFont typeface="Arial" charset="0"/>
              <a:buChar char="•"/>
            </a:pPr>
            <a:endParaRPr lang="en-US" sz="2400" dirty="0" smtClean="0"/>
          </a:p>
          <a:p>
            <a:pPr marL="342900" indent="-342900">
              <a:buFont typeface="Arial" charset="0"/>
              <a:buChar char="•"/>
            </a:pPr>
            <a:r>
              <a:rPr lang="en-US" sz="2400" dirty="0" smtClean="0"/>
              <a:t>How can NASTAD and our Hepatitis Testing Partnership support you at the local level?</a:t>
            </a:r>
          </a:p>
          <a:p>
            <a:endParaRPr lang="en-US" dirty="0"/>
          </a:p>
        </p:txBody>
      </p:sp>
    </p:spTree>
    <p:extLst>
      <p:ext uri="{BB962C8B-B14F-4D97-AF65-F5344CB8AC3E}">
        <p14:creationId xmlns:p14="http://schemas.microsoft.com/office/powerpoint/2010/main" val="1523454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12</a:t>
            </a:fld>
            <a:endParaRPr lang="en-US"/>
          </a:p>
        </p:txBody>
      </p:sp>
      <p:sp>
        <p:nvSpPr>
          <p:cNvPr id="5" name="TextBox 4"/>
          <p:cNvSpPr txBox="1"/>
          <p:nvPr/>
        </p:nvSpPr>
        <p:spPr>
          <a:xfrm>
            <a:off x="820649" y="239568"/>
            <a:ext cx="7497441" cy="861774"/>
          </a:xfrm>
          <a:prstGeom prst="rect">
            <a:avLst/>
          </a:prstGeom>
          <a:noFill/>
        </p:spPr>
        <p:txBody>
          <a:bodyPr wrap="square" rtlCol="0">
            <a:spAutoFit/>
          </a:bodyPr>
          <a:lstStyle/>
          <a:p>
            <a:pPr algn="ctr"/>
            <a:r>
              <a:rPr lang="en-US" sz="5000">
                <a:solidFill>
                  <a:schemeClr val="tx1">
                    <a:lumMod val="85000"/>
                    <a:lumOff val="15000"/>
                  </a:schemeClr>
                </a:solidFill>
                <a:latin typeface="+mj-lt"/>
                <a:ea typeface="Tahoma" panose="020B0604030504040204" pitchFamily="34" charset="0"/>
                <a:cs typeface="Tahoma" panose="020B0604030504040204" pitchFamily="34" charset="0"/>
              </a:rPr>
              <a:t>Contact Us</a:t>
            </a:r>
          </a:p>
        </p:txBody>
      </p:sp>
      <p:sp>
        <p:nvSpPr>
          <p:cNvPr id="6" name="TextBox 5"/>
          <p:cNvSpPr txBox="1"/>
          <p:nvPr/>
        </p:nvSpPr>
        <p:spPr>
          <a:xfrm>
            <a:off x="877401" y="1200435"/>
            <a:ext cx="7440689" cy="3908762"/>
          </a:xfrm>
          <a:prstGeom prst="rect">
            <a:avLst/>
          </a:prstGeom>
          <a:noFill/>
        </p:spPr>
        <p:txBody>
          <a:bodyPr wrap="square" rtlCol="0">
            <a:spAutoFit/>
          </a:bodyPr>
          <a:lstStyle/>
          <a:p>
            <a:pPr algn="ctr"/>
            <a:r>
              <a:rPr lang="en-US" sz="2800" dirty="0" smtClean="0">
                <a:latin typeface="Calibri" panose="020F0502020204030204" pitchFamily="34" charset="0"/>
                <a:ea typeface="Calibri" panose="020F0502020204030204" pitchFamily="34" charset="0"/>
                <a:cs typeface="Times New Roman" panose="02020603050405020304" pitchFamily="18" charset="0"/>
              </a:rPr>
              <a:t>Alyssa Kitlas</a:t>
            </a:r>
          </a:p>
          <a:p>
            <a:pPr algn="ctr"/>
            <a:r>
              <a:rPr lang="en-US" sz="2800" dirty="0" smtClean="0">
                <a:latin typeface="Calibri" panose="020F0502020204030204" pitchFamily="34" charset="0"/>
                <a:ea typeface="Calibri" panose="020F0502020204030204" pitchFamily="34" charset="0"/>
                <a:cs typeface="Times New Roman" panose="02020603050405020304" pitchFamily="18" charset="0"/>
              </a:rPr>
              <a:t>Manager, Hepatitis</a:t>
            </a:r>
          </a:p>
          <a:p>
            <a:pPr algn="ctr"/>
            <a:r>
              <a:rPr lang="en-US" sz="2800" dirty="0" smtClean="0">
                <a:latin typeface="Calibri" panose="020F0502020204030204" pitchFamily="34" charset="0"/>
                <a:ea typeface="Calibri" panose="020F0502020204030204" pitchFamily="34" charset="0"/>
                <a:cs typeface="Times New Roman" panose="02020603050405020304" pitchFamily="18" charset="0"/>
                <a:hlinkClick r:id="rId3"/>
              </a:rPr>
              <a:t>akitlas@NASTAD.org</a:t>
            </a:r>
            <a:r>
              <a:rPr lang="en-US" sz="2800" dirty="0" smtClean="0">
                <a:latin typeface="Calibri" panose="020F0502020204030204" pitchFamily="34" charset="0"/>
                <a:ea typeface="Calibri" panose="020F0502020204030204" pitchFamily="34" charset="0"/>
                <a:cs typeface="Times New Roman" panose="02020603050405020304" pitchFamily="18" charset="0"/>
              </a:rPr>
              <a:t> </a:t>
            </a:r>
          </a:p>
          <a:p>
            <a:pPr algn="ct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lgn="ctr"/>
            <a:r>
              <a:rPr lang="en-US" sz="2400" dirty="0" smtClean="0">
                <a:latin typeface="Calibri" panose="020F0502020204030204" pitchFamily="34" charset="0"/>
                <a:ea typeface="Calibri" panose="020F0502020204030204" pitchFamily="34" charset="0"/>
                <a:cs typeface="Times New Roman" panose="02020603050405020304" pitchFamily="18" charset="0"/>
              </a:rPr>
              <a:t>NASTAD</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444 North Capitol Street NW, Suite 339</a:t>
            </a: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Washington, DC 20001</a:t>
            </a:r>
          </a:p>
          <a:p>
            <a:pPr algn="ctr"/>
            <a:r>
              <a:rPr lang="en-US" sz="2400" dirty="0">
                <a:latin typeface="Calibri" panose="020F0502020204030204" pitchFamily="34" charset="0"/>
                <a:ea typeface="Calibri" panose="020F0502020204030204" pitchFamily="34" charset="0"/>
                <a:cs typeface="Times New Roman" panose="02020603050405020304" pitchFamily="18" charset="0"/>
              </a:rPr>
              <a:t>Phone: (202) </a:t>
            </a:r>
            <a:r>
              <a:rPr lang="en-US" sz="2400" dirty="0" smtClean="0">
                <a:latin typeface="Calibri" panose="020F0502020204030204" pitchFamily="34" charset="0"/>
                <a:ea typeface="Calibri" panose="020F0502020204030204" pitchFamily="34" charset="0"/>
                <a:cs typeface="Times New Roman" panose="02020603050405020304" pitchFamily="18" charset="0"/>
              </a:rPr>
              <a:t>434.8011</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lgn="ctr"/>
            <a:r>
              <a:rPr lang="en-US"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t/>
            </a:r>
            <a:br>
              <a:rPr lang="en-US" sz="2000" dirty="0">
                <a:solidFill>
                  <a:srgbClr val="1F497D"/>
                </a:solidFill>
                <a:latin typeface="Calibri" panose="020F0502020204030204" pitchFamily="34" charset="0"/>
                <a:ea typeface="Calibri" panose="020F0502020204030204" pitchFamily="34" charset="0"/>
                <a:cs typeface="Times New Roman" panose="02020603050405020304" pitchFamily="18" charset="0"/>
              </a:rPr>
            </a:br>
            <a:endParaRPr lang="en-US" sz="2400" dirty="0">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150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2</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smtClean="0">
                <a:solidFill>
                  <a:schemeClr val="tx1">
                    <a:lumMod val="85000"/>
                    <a:lumOff val="15000"/>
                  </a:schemeClr>
                </a:solidFill>
                <a:latin typeface="+mj-lt"/>
                <a:ea typeface="Tahoma" panose="020B0604030504040204" pitchFamily="34" charset="0"/>
                <a:cs typeface="Tahoma" panose="020B0604030504040204" pitchFamily="34" charset="0"/>
              </a:rPr>
              <a:t>About NASTAD</a:t>
            </a:r>
            <a:endParaRPr lang="en-US" sz="4400" dirty="0">
              <a:solidFill>
                <a:schemeClr val="tx1">
                  <a:lumMod val="85000"/>
                  <a:lumOff val="15000"/>
                </a:schemeClr>
              </a:solidFill>
              <a:latin typeface="+mj-lt"/>
              <a:ea typeface="Tahoma" panose="020B0604030504040204" pitchFamily="34" charset="0"/>
              <a:cs typeface="Tahoma" panose="020B0604030504040204" pitchFamily="34" charset="0"/>
            </a:endParaRPr>
          </a:p>
        </p:txBody>
      </p:sp>
      <p:sp>
        <p:nvSpPr>
          <p:cNvPr id="6" name="TextBox 5"/>
          <p:cNvSpPr txBox="1"/>
          <p:nvPr/>
        </p:nvSpPr>
        <p:spPr>
          <a:xfrm>
            <a:off x="877401" y="1200435"/>
            <a:ext cx="7440689" cy="3046988"/>
          </a:xfrm>
          <a:prstGeom prst="rect">
            <a:avLst/>
          </a:prstGeom>
          <a:noFill/>
        </p:spPr>
        <p:txBody>
          <a:bodyPr wrap="square" rtlCol="0">
            <a:spAutoFit/>
          </a:bodyPr>
          <a:lstStyle/>
          <a:p>
            <a:r>
              <a:rPr lang="en-US" sz="2400" dirty="0">
                <a:ea typeface="Calibri" panose="020F0502020204030204" pitchFamily="34" charset="0"/>
                <a:cs typeface="Times New Roman" panose="02020603050405020304" pitchFamily="18" charset="0"/>
              </a:rPr>
              <a:t>NASTAD is a leading </a:t>
            </a:r>
            <a:r>
              <a:rPr lang="en-US" sz="2400" dirty="0"/>
              <a:t>non-partisan non-profit association </a:t>
            </a:r>
            <a:r>
              <a:rPr lang="en-US" sz="2400" dirty="0">
                <a:ea typeface="Calibri" panose="020F0502020204030204" pitchFamily="34" charset="0"/>
                <a:cs typeface="Times New Roman" panose="02020603050405020304" pitchFamily="18" charset="0"/>
              </a:rPr>
              <a:t>that represents public health officials who administer HIV and hepatitis programs in the U.S. and around the world</a:t>
            </a:r>
            <a:r>
              <a:rPr lang="en-US" sz="2400" dirty="0" smtClean="0">
                <a:ea typeface="Calibri" panose="020F0502020204030204" pitchFamily="34" charset="0"/>
                <a:cs typeface="Times New Roman" panose="02020603050405020304" pitchFamily="18" charset="0"/>
              </a:rPr>
              <a:t>.</a:t>
            </a:r>
          </a:p>
          <a:p>
            <a:endParaRPr lang="en-US" sz="2400" dirty="0">
              <a:ea typeface="Calibri" panose="020F0502020204030204" pitchFamily="34" charset="0"/>
              <a:cs typeface="Times New Roman" panose="02020603050405020304" pitchFamily="18" charset="0"/>
            </a:endParaRPr>
          </a:p>
          <a:p>
            <a:r>
              <a:rPr lang="en-US" sz="2400" dirty="0"/>
              <a:t>We strengthen domestic and global governmental public health through advocacy, capacity building, and social justice.</a:t>
            </a:r>
            <a:endParaRPr lang="en-US" sz="2200" dirty="0">
              <a:ea typeface="Calibri" panose="020F0502020204030204" pitchFamily="34" charset="0"/>
              <a:cs typeface="Times New Roman" panose="02020603050405020304" pitchFamily="18" charset="0"/>
            </a:endParaRPr>
          </a:p>
          <a:p>
            <a:endParaRPr lang="en-US" sz="2400" dirty="0">
              <a:ea typeface="Calibri" panose="020F0502020204030204" pitchFamily="34" charset="0"/>
              <a:cs typeface="Times New Roman" panose="02020603050405020304" pitchFamily="18" charset="0"/>
            </a:endParaRP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2575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3</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a:solidFill>
                  <a:schemeClr val="tx1">
                    <a:lumMod val="85000"/>
                    <a:lumOff val="15000"/>
                  </a:schemeClr>
                </a:solidFill>
                <a:latin typeface="+mj-lt"/>
                <a:ea typeface="Tahoma" panose="020B0604030504040204" pitchFamily="34" charset="0"/>
                <a:cs typeface="Tahoma" panose="020B0604030504040204" pitchFamily="34" charset="0"/>
              </a:rPr>
              <a:t>Our Mission and Vision</a:t>
            </a:r>
          </a:p>
        </p:txBody>
      </p:sp>
      <p:sp>
        <p:nvSpPr>
          <p:cNvPr id="6" name="TextBox 5"/>
          <p:cNvSpPr txBox="1"/>
          <p:nvPr/>
        </p:nvSpPr>
        <p:spPr>
          <a:xfrm>
            <a:off x="877401" y="1200435"/>
            <a:ext cx="7440689" cy="3416320"/>
          </a:xfrm>
          <a:prstGeom prst="rect">
            <a:avLst/>
          </a:prstGeom>
          <a:noFill/>
        </p:spPr>
        <p:txBody>
          <a:bodyPr wrap="square" rtlCol="0">
            <a:spAutoFit/>
          </a:bodyPr>
          <a:lstStyle/>
          <a:p>
            <a:pPr>
              <a:buClr>
                <a:srgbClr val="102E4F"/>
              </a:buClr>
            </a:pPr>
            <a:r>
              <a:rPr lang="en-US" sz="2400"/>
              <a:t>NASTAD’s mission is to end the intersecting epidemics of HIV, viral hepatitis, and related conditions by strengthening domestic and global governmental public health through advocacy, capacity building, and social justice.</a:t>
            </a:r>
          </a:p>
          <a:p>
            <a:pPr>
              <a:buClr>
                <a:srgbClr val="102E4F"/>
              </a:buClr>
            </a:pPr>
            <a:endParaRPr lang="en-US" sz="2400"/>
          </a:p>
          <a:p>
            <a:pPr>
              <a:buClr>
                <a:srgbClr val="102E4F"/>
              </a:buClr>
            </a:pPr>
            <a:r>
              <a:rPr lang="en-US" sz="2400"/>
              <a:t>NASTAD’s vision is a world free of HIV and viral hepatitis.</a:t>
            </a:r>
          </a:p>
          <a:p>
            <a:endParaRPr lang="en-US" sz="2400">
              <a:ea typeface="Calibri" panose="020F0502020204030204" pitchFamily="34" charset="0"/>
              <a:cs typeface="Times New Roman" panose="02020603050405020304" pitchFamily="18" charset="0"/>
            </a:endParaRPr>
          </a:p>
          <a:p>
            <a:endParaRPr lang="en-US" sz="2400">
              <a:ea typeface="Calibri" panose="020F0502020204030204" pitchFamily="34" charset="0"/>
              <a:cs typeface="Times New Roman" panose="02020603050405020304" pitchFamily="18" charset="0"/>
            </a:endParaRP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0207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4</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a:solidFill>
                  <a:schemeClr val="tx1">
                    <a:lumMod val="85000"/>
                    <a:lumOff val="15000"/>
                  </a:schemeClr>
                </a:solidFill>
                <a:latin typeface="+mj-lt"/>
                <a:ea typeface="Tahoma" panose="020B0604030504040204" pitchFamily="34" charset="0"/>
                <a:cs typeface="Tahoma" panose="020B0604030504040204" pitchFamily="34" charset="0"/>
              </a:rPr>
              <a:t>NASTAD Hepatitis History</a:t>
            </a:r>
          </a:p>
        </p:txBody>
      </p:sp>
      <p:sp>
        <p:nvSpPr>
          <p:cNvPr id="6" name="TextBox 5"/>
          <p:cNvSpPr txBox="1"/>
          <p:nvPr/>
        </p:nvSpPr>
        <p:spPr>
          <a:xfrm>
            <a:off x="597040" y="1212931"/>
            <a:ext cx="8315353" cy="4524315"/>
          </a:xfrm>
          <a:prstGeom prst="rect">
            <a:avLst/>
          </a:prstGeom>
          <a:noFill/>
        </p:spPr>
        <p:txBody>
          <a:bodyPr wrap="square" rtlCol="0">
            <a:spAutoFit/>
          </a:bodyPr>
          <a:lstStyle/>
          <a:p>
            <a:pPr lvl="1">
              <a:buClr>
                <a:srgbClr val="008FC5"/>
              </a:buClr>
            </a:pPr>
            <a:r>
              <a:rPr lang="en-US" sz="2400" dirty="0"/>
              <a:t>NASTAD was founded in 1992 as a voice for states</a:t>
            </a:r>
          </a:p>
          <a:p>
            <a:pPr marL="800100" lvl="1" indent="-342900">
              <a:buClr>
                <a:srgbClr val="008FC5"/>
              </a:buClr>
              <a:buFont typeface="Arial" panose="020B0604020202020204" pitchFamily="34" charset="0"/>
              <a:buChar char="•"/>
            </a:pPr>
            <a:r>
              <a:rPr lang="en-US" sz="2400" dirty="0"/>
              <a:t>Included harm reduction in program and policy work since founding</a:t>
            </a:r>
          </a:p>
          <a:p>
            <a:pPr marL="800100" lvl="1" indent="-342900">
              <a:buClr>
                <a:srgbClr val="008FC5"/>
              </a:buClr>
              <a:buFont typeface="Arial" panose="020B0604020202020204" pitchFamily="34" charset="0"/>
              <a:buChar char="•"/>
            </a:pPr>
            <a:r>
              <a:rPr lang="en-US" sz="2400" dirty="0"/>
              <a:t>Launched hepatitis program in 2000</a:t>
            </a:r>
          </a:p>
          <a:p>
            <a:pPr marL="800100" lvl="1" indent="-342900">
              <a:buClr>
                <a:srgbClr val="008FC5"/>
              </a:buClr>
              <a:buFont typeface="Arial" panose="020B0604020202020204" pitchFamily="34" charset="0"/>
              <a:buChar char="•"/>
            </a:pPr>
            <a:r>
              <a:rPr lang="en-US" sz="2400" dirty="0"/>
              <a:t>Support and technical assistance to hepatitis coordinators</a:t>
            </a:r>
          </a:p>
          <a:p>
            <a:pPr marL="800100" lvl="1" indent="-342900">
              <a:buClr>
                <a:srgbClr val="008FC5"/>
              </a:buClr>
              <a:buFont typeface="Arial" panose="020B0604020202020204" pitchFamily="34" charset="0"/>
              <a:buChar char="•"/>
            </a:pPr>
            <a:r>
              <a:rPr lang="en-US" sz="2400" dirty="0"/>
              <a:t>Incorporated hepatitis into mission in 2006</a:t>
            </a:r>
          </a:p>
          <a:p>
            <a:pPr marL="800100" lvl="1" indent="-342900">
              <a:buClr>
                <a:srgbClr val="008FC5"/>
              </a:buClr>
              <a:buFont typeface="Arial" panose="020B0604020202020204" pitchFamily="34" charset="0"/>
              <a:buChar char="•"/>
            </a:pPr>
            <a:r>
              <a:rPr lang="en-US" sz="2400" dirty="0"/>
              <a:t>Held first hepatitis technical assistance meeting in 2008</a:t>
            </a:r>
          </a:p>
          <a:p>
            <a:pPr marL="800100" lvl="1" indent="-342900">
              <a:buClr>
                <a:srgbClr val="008FC5"/>
              </a:buClr>
              <a:buFont typeface="Arial" panose="020B0604020202020204" pitchFamily="34" charset="0"/>
              <a:buChar char="•"/>
            </a:pPr>
            <a:r>
              <a:rPr lang="en-US" sz="2400" dirty="0"/>
              <a:t>Program has grown from one staff to 6+</a:t>
            </a:r>
          </a:p>
          <a:p>
            <a:pPr marL="800100" lvl="1" indent="-342900">
              <a:buClr>
                <a:srgbClr val="008FC5"/>
              </a:buClr>
              <a:buFont typeface="Arial" panose="020B0604020202020204" pitchFamily="34" charset="0"/>
              <a:buChar char="•"/>
            </a:pPr>
            <a:r>
              <a:rPr lang="en-US" sz="2400" dirty="0"/>
              <a:t>Integrate hepatitis across all program and policy teams</a:t>
            </a:r>
          </a:p>
          <a:p>
            <a:pPr marL="800100" lvl="1" indent="-342900">
              <a:buClr>
                <a:srgbClr val="008FC5"/>
              </a:buClr>
              <a:buFont typeface="Arial" panose="020B0604020202020204" pitchFamily="34" charset="0"/>
              <a:buChar char="•"/>
            </a:pPr>
            <a:r>
              <a:rPr lang="en-US" sz="2400" dirty="0"/>
              <a:t>Initiated Beth Weinstein Drug User Health Fellow in 2015</a:t>
            </a:r>
          </a:p>
          <a:p>
            <a:pPr marL="800100" lvl="1" indent="-342900">
              <a:buClr>
                <a:srgbClr val="008FC5"/>
              </a:buClr>
              <a:buFont typeface="Arial" panose="020B0604020202020204" pitchFamily="34" charset="0"/>
              <a:buChar char="•"/>
            </a:pPr>
            <a:r>
              <a:rPr lang="en-US" sz="2400" dirty="0"/>
              <a:t>CDC HCV testing cooperative agreement in Fall 2016</a:t>
            </a:r>
          </a:p>
          <a:p>
            <a:pPr marL="800100" lvl="1" indent="-342900">
              <a:buClr>
                <a:srgbClr val="008FC5"/>
              </a:buClr>
              <a:buFont typeface="Arial" panose="020B0604020202020204" pitchFamily="34" charset="0"/>
              <a:buChar char="•"/>
            </a:pPr>
            <a:r>
              <a:rPr lang="en-US" sz="2400" dirty="0"/>
              <a:t>HRSA HAB co-infection cooperative agreement in Fall 2016</a:t>
            </a:r>
          </a:p>
        </p:txBody>
      </p:sp>
    </p:spTree>
    <p:extLst>
      <p:ext uri="{BB962C8B-B14F-4D97-AF65-F5344CB8AC3E}">
        <p14:creationId xmlns:p14="http://schemas.microsoft.com/office/powerpoint/2010/main" val="2018346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5</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a:solidFill>
                  <a:schemeClr val="tx1">
                    <a:lumMod val="85000"/>
                    <a:lumOff val="15000"/>
                  </a:schemeClr>
                </a:solidFill>
                <a:latin typeface="+mj-lt"/>
                <a:ea typeface="Tahoma" panose="020B0604030504040204" pitchFamily="34" charset="0"/>
                <a:cs typeface="Tahoma" panose="020B0604030504040204" pitchFamily="34" charset="0"/>
              </a:rPr>
              <a:t>Hepatitis</a:t>
            </a:r>
          </a:p>
        </p:txBody>
      </p:sp>
      <p:sp>
        <p:nvSpPr>
          <p:cNvPr id="6" name="TextBox 5"/>
          <p:cNvSpPr txBox="1"/>
          <p:nvPr/>
        </p:nvSpPr>
        <p:spPr>
          <a:xfrm>
            <a:off x="877401" y="1200435"/>
            <a:ext cx="7440689" cy="3416320"/>
          </a:xfrm>
          <a:prstGeom prst="rect">
            <a:avLst/>
          </a:prstGeom>
          <a:noFill/>
        </p:spPr>
        <p:txBody>
          <a:bodyPr wrap="square" rtlCol="0">
            <a:spAutoFit/>
          </a:bodyPr>
          <a:lstStyle/>
          <a:p>
            <a:pPr>
              <a:buClr>
                <a:srgbClr val="008FC5"/>
              </a:buClr>
            </a:pPr>
            <a:r>
              <a:rPr lang="en-US" sz="2400">
                <a:latin typeface="Calibri" panose="020F0502020204030204" pitchFamily="34" charset="0"/>
                <a:ea typeface="Calibri" panose="020F0502020204030204" pitchFamily="34" charset="0"/>
                <a:cs typeface="Times New Roman" panose="02020603050405020304" pitchFamily="18" charset="0"/>
              </a:rPr>
              <a:t>The Hepatitis team focuses on increasing the capacity of state and local HIV and hepatitis health department programs to effectively integrate hepatitis prevention and care services into existing programs and enhance services to populations at risk for infection. </a:t>
            </a:r>
          </a:p>
          <a:p>
            <a:pPr>
              <a:buClr>
                <a:srgbClr val="008FC5"/>
              </a:buClr>
            </a:pPr>
            <a:endParaRPr lang="en-US" sz="240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r>
              <a:rPr lang="en-US" sz="2400">
                <a:latin typeface="Calibri" panose="020F0502020204030204" pitchFamily="34" charset="0"/>
                <a:ea typeface="Calibri" panose="020F0502020204030204" pitchFamily="34" charset="0"/>
                <a:cs typeface="Times New Roman" panose="02020603050405020304" pitchFamily="18" charset="0"/>
              </a:rPr>
              <a:t>NASTAD works closely with state and local viral hepatitis prevention coordinators (VHPCs), providing technical assistance and advocating on their behalf.</a:t>
            </a: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03472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6</a:t>
            </a:fld>
            <a:endParaRPr lang="en-US"/>
          </a:p>
        </p:txBody>
      </p:sp>
      <p:sp>
        <p:nvSpPr>
          <p:cNvPr id="5" name="TextBox 4"/>
          <p:cNvSpPr txBox="1"/>
          <p:nvPr/>
        </p:nvSpPr>
        <p:spPr>
          <a:xfrm>
            <a:off x="0" y="303956"/>
            <a:ext cx="9044553" cy="769441"/>
          </a:xfrm>
          <a:prstGeom prst="rect">
            <a:avLst/>
          </a:prstGeom>
          <a:noFill/>
        </p:spPr>
        <p:txBody>
          <a:bodyPr wrap="square" rtlCol="0">
            <a:spAutoFit/>
          </a:bodyPr>
          <a:lstStyle/>
          <a:p>
            <a:pPr algn="ctr"/>
            <a:r>
              <a:rPr lang="en-US" sz="4400" dirty="0" smtClean="0">
                <a:solidFill>
                  <a:schemeClr val="tx1">
                    <a:lumMod val="85000"/>
                    <a:lumOff val="15000"/>
                  </a:schemeClr>
                </a:solidFill>
                <a:latin typeface="+mj-lt"/>
                <a:ea typeface="Tahoma" panose="020B0604030504040204" pitchFamily="34" charset="0"/>
                <a:cs typeface="Tahoma" panose="020B0604030504040204" pitchFamily="34" charset="0"/>
              </a:rPr>
              <a:t>Hepatitis Appropriations Partnership</a:t>
            </a:r>
            <a:endParaRPr lang="en-US" sz="4400" dirty="0">
              <a:solidFill>
                <a:schemeClr val="tx1">
                  <a:lumMod val="85000"/>
                  <a:lumOff val="15000"/>
                </a:schemeClr>
              </a:solidFill>
              <a:latin typeface="+mj-lt"/>
              <a:ea typeface="Tahoma" panose="020B0604030504040204" pitchFamily="34" charset="0"/>
              <a:cs typeface="Tahoma" panose="020B0604030504040204" pitchFamily="34" charset="0"/>
            </a:endParaRPr>
          </a:p>
        </p:txBody>
      </p:sp>
      <p:sp>
        <p:nvSpPr>
          <p:cNvPr id="6" name="TextBox 5"/>
          <p:cNvSpPr txBox="1"/>
          <p:nvPr/>
        </p:nvSpPr>
        <p:spPr>
          <a:xfrm>
            <a:off x="877401" y="1200435"/>
            <a:ext cx="7440689" cy="4524315"/>
          </a:xfrm>
          <a:prstGeom prst="rect">
            <a:avLst/>
          </a:prstGeom>
          <a:noFill/>
        </p:spPr>
        <p:txBody>
          <a:bodyPr wrap="square" rtlCol="0">
            <a:spAutoFit/>
          </a:bodyPr>
          <a:lstStyle/>
          <a:p>
            <a:pPr>
              <a:buClr>
                <a:srgbClr val="008FC5"/>
              </a:buClr>
            </a:pPr>
            <a:r>
              <a:rPr lang="en-US" sz="2400" dirty="0">
                <a:latin typeface="Calibri" panose="020F0502020204030204" pitchFamily="34" charset="0"/>
                <a:ea typeface="Calibri" panose="020F0502020204030204" pitchFamily="34" charset="0"/>
                <a:cs typeface="Times New Roman" panose="02020603050405020304" pitchFamily="18" charset="0"/>
              </a:rPr>
              <a:t>NASTAD convenes </a:t>
            </a:r>
            <a:r>
              <a:rPr lang="en-US" sz="2400" dirty="0" smtClean="0">
                <a:latin typeface="Calibri" panose="020F0502020204030204" pitchFamily="34" charset="0"/>
                <a:ea typeface="Calibri" panose="020F0502020204030204" pitchFamily="34" charset="0"/>
                <a:cs typeface="Times New Roman" panose="02020603050405020304" pitchFamily="18" charset="0"/>
              </a:rPr>
              <a:t>HAP, a national coalition </a:t>
            </a:r>
            <a:r>
              <a:rPr lang="en-US" sz="2400" dirty="0">
                <a:latin typeface="Calibri" panose="020F0502020204030204" pitchFamily="34" charset="0"/>
                <a:ea typeface="Calibri" panose="020F0502020204030204" pitchFamily="34" charset="0"/>
                <a:cs typeface="Times New Roman" panose="02020603050405020304" pitchFamily="18" charset="0"/>
              </a:rPr>
              <a:t>based in Washington, D.C. that includes community-based organizations, public health and provider associations, national hepatitis and HIV organizations and diagnostic, pharmaceutical and biotechnology companies from all over the country.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r>
              <a:rPr lang="en-US" sz="2400" b="1" dirty="0" smtClean="0">
                <a:latin typeface="Calibri" panose="020F0502020204030204" pitchFamily="34" charset="0"/>
                <a:ea typeface="Calibri" panose="020F0502020204030204" pitchFamily="34" charset="0"/>
                <a:cs typeface="Times New Roman" panose="02020603050405020304" pitchFamily="18" charset="0"/>
              </a:rPr>
              <a:t>HAP </a:t>
            </a:r>
            <a:r>
              <a:rPr lang="en-US" sz="2400" b="1" dirty="0">
                <a:latin typeface="Calibri" panose="020F0502020204030204" pitchFamily="34" charset="0"/>
                <a:ea typeface="Calibri" panose="020F0502020204030204" pitchFamily="34" charset="0"/>
                <a:cs typeface="Times New Roman" panose="02020603050405020304" pitchFamily="18" charset="0"/>
              </a:rPr>
              <a:t>works with federal policy makers in Congress and the Executive branch and with public health officials to increase federal support and funding for hepatitis prevention, testing, education, research, surveillance, and treatment.</a:t>
            </a: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2906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854993" y="6440492"/>
            <a:ext cx="2057400" cy="365125"/>
          </a:xfrm>
        </p:spPr>
        <p:txBody>
          <a:bodyPr/>
          <a:lstStyle/>
          <a:p>
            <a:fld id="{DB15D044-B35F-4A77-B573-9EB4C86BF88C}" type="slidenum">
              <a:rPr lang="en-US" smtClean="0"/>
              <a:t>7</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smtClean="0">
                <a:solidFill>
                  <a:schemeClr val="tx1">
                    <a:lumMod val="85000"/>
                    <a:lumOff val="15000"/>
                  </a:schemeClr>
                </a:solidFill>
                <a:latin typeface="+mj-lt"/>
                <a:ea typeface="Tahoma" panose="020B0604030504040204" pitchFamily="34" charset="0"/>
                <a:cs typeface="Tahoma" panose="020B0604030504040204" pitchFamily="34" charset="0"/>
              </a:rPr>
              <a:t>NASTAD’s </a:t>
            </a:r>
            <a:r>
              <a:rPr lang="en-US" sz="4400" dirty="0">
                <a:solidFill>
                  <a:schemeClr val="tx1">
                    <a:lumMod val="85000"/>
                    <a:lumOff val="15000"/>
                  </a:schemeClr>
                </a:solidFill>
                <a:latin typeface="+mj-lt"/>
                <a:ea typeface="Tahoma" panose="020B0604030504040204" pitchFamily="34" charset="0"/>
                <a:cs typeface="Tahoma" panose="020B0604030504040204" pitchFamily="34" charset="0"/>
              </a:rPr>
              <a:t>Call to Action</a:t>
            </a:r>
          </a:p>
        </p:txBody>
      </p:sp>
      <p:sp>
        <p:nvSpPr>
          <p:cNvPr id="6" name="TextBox 5"/>
          <p:cNvSpPr txBox="1"/>
          <p:nvPr/>
        </p:nvSpPr>
        <p:spPr>
          <a:xfrm>
            <a:off x="257175" y="1174337"/>
            <a:ext cx="8655218" cy="4524315"/>
          </a:xfrm>
          <a:prstGeom prst="rect">
            <a:avLst/>
          </a:prstGeom>
          <a:noFill/>
        </p:spPr>
        <p:txBody>
          <a:bodyPr wrap="square" rtlCol="0">
            <a:spAutoFit/>
          </a:bodyPr>
          <a:lstStyle/>
          <a:p>
            <a:pPr lvl="1">
              <a:buClr>
                <a:srgbClr val="008FC5"/>
              </a:buClr>
            </a:pPr>
            <a:r>
              <a:rPr lang="en-US" sz="2400" dirty="0" smtClean="0"/>
              <a:t>NASTAD recently released a document calling </a:t>
            </a:r>
            <a:r>
              <a:rPr lang="en-US" sz="2400" dirty="0"/>
              <a:t>for </a:t>
            </a:r>
            <a:r>
              <a:rPr lang="en-US" sz="2400" dirty="0" smtClean="0"/>
              <a:t>action on hepatitis that:</a:t>
            </a:r>
            <a:endParaRPr lang="en-US" sz="2400" dirty="0"/>
          </a:p>
          <a:p>
            <a:pPr marL="800100" lvl="1" indent="-342900">
              <a:buClr>
                <a:srgbClr val="008FC5"/>
              </a:buClr>
              <a:buFont typeface="Arial" panose="020B0604020202020204" pitchFamily="34" charset="0"/>
              <a:buChar char="•"/>
            </a:pPr>
            <a:r>
              <a:rPr lang="en-US" sz="2400" dirty="0"/>
              <a:t>Provides recommendations for a range of </a:t>
            </a:r>
            <a:r>
              <a:rPr lang="en-US" sz="2400" dirty="0" smtClean="0"/>
              <a:t>stakeholders; </a:t>
            </a:r>
            <a:endParaRPr lang="en-US" sz="2400" dirty="0"/>
          </a:p>
          <a:p>
            <a:pPr marL="800100" lvl="1" indent="-342900">
              <a:buClr>
                <a:srgbClr val="008FC5"/>
              </a:buClr>
              <a:buFont typeface="Arial" panose="020B0604020202020204" pitchFamily="34" charset="0"/>
              <a:buChar char="•"/>
            </a:pPr>
            <a:r>
              <a:rPr lang="en-US" sz="2400" dirty="0" smtClean="0"/>
              <a:t>Frames elimination </a:t>
            </a:r>
            <a:r>
              <a:rPr lang="en-US" sz="2400" dirty="0"/>
              <a:t>as a health equity and social justice </a:t>
            </a:r>
            <a:r>
              <a:rPr lang="en-US" sz="2400" dirty="0" smtClean="0"/>
              <a:t>issue;</a:t>
            </a:r>
            <a:endParaRPr lang="en-US" sz="2400" dirty="0"/>
          </a:p>
          <a:p>
            <a:pPr marL="800100" lvl="1" indent="-342900">
              <a:buClr>
                <a:srgbClr val="008FC5"/>
              </a:buClr>
              <a:buFont typeface="Arial" panose="020B0604020202020204" pitchFamily="34" charset="0"/>
              <a:buChar char="•"/>
            </a:pPr>
            <a:r>
              <a:rPr lang="en-US" sz="2400" dirty="0" smtClean="0"/>
              <a:t>Urges stakeholders to: </a:t>
            </a:r>
          </a:p>
          <a:p>
            <a:pPr marL="1257300" lvl="2" indent="-342900">
              <a:buClr>
                <a:srgbClr val="008FC5"/>
              </a:buClr>
              <a:buFont typeface="Arial" panose="020B0604020202020204" pitchFamily="34" charset="0"/>
              <a:buChar char="•"/>
            </a:pPr>
            <a:r>
              <a:rPr lang="en-US" sz="2400" dirty="0" smtClean="0"/>
              <a:t>prioritize </a:t>
            </a:r>
            <a:r>
              <a:rPr lang="en-US" sz="2400" dirty="0"/>
              <a:t>primary </a:t>
            </a:r>
            <a:r>
              <a:rPr lang="en-US" sz="2400" dirty="0" smtClean="0"/>
              <a:t>prevention, testing, and vaccination </a:t>
            </a:r>
            <a:r>
              <a:rPr lang="en-US" sz="2400" dirty="0"/>
              <a:t>among </a:t>
            </a:r>
            <a:r>
              <a:rPr lang="en-US" sz="2400" dirty="0" smtClean="0"/>
              <a:t>PWID;</a:t>
            </a:r>
            <a:endParaRPr lang="en-US" sz="2400" dirty="0"/>
          </a:p>
          <a:p>
            <a:pPr marL="1257300" lvl="2" indent="-342900">
              <a:buClr>
                <a:srgbClr val="008FC5"/>
              </a:buClr>
              <a:buFont typeface="Arial" panose="020B0604020202020204" pitchFamily="34" charset="0"/>
              <a:buChar char="•"/>
            </a:pPr>
            <a:r>
              <a:rPr lang="en-US" sz="2400" dirty="0"/>
              <a:t>e</a:t>
            </a:r>
            <a:r>
              <a:rPr lang="en-US" sz="2400" dirty="0" smtClean="0"/>
              <a:t>liminate </a:t>
            </a:r>
            <a:r>
              <a:rPr lang="en-US" sz="2400" dirty="0"/>
              <a:t>treatment access barriers and prioritize HCV </a:t>
            </a:r>
            <a:r>
              <a:rPr lang="en-US" sz="2400" dirty="0" smtClean="0"/>
              <a:t>treatment </a:t>
            </a:r>
            <a:r>
              <a:rPr lang="en-US" sz="2400" dirty="0"/>
              <a:t>for </a:t>
            </a:r>
            <a:r>
              <a:rPr lang="en-US" sz="2400" dirty="0" smtClean="0"/>
              <a:t>PWID; and</a:t>
            </a:r>
            <a:endParaRPr lang="en-US" sz="2400" dirty="0"/>
          </a:p>
          <a:p>
            <a:pPr marL="1257300" lvl="2" indent="-342900">
              <a:buClr>
                <a:srgbClr val="008FC5"/>
              </a:buClr>
              <a:buFont typeface="Arial" panose="020B0604020202020204" pitchFamily="34" charset="0"/>
              <a:buChar char="•"/>
            </a:pPr>
            <a:r>
              <a:rPr lang="en-US" sz="2400" dirty="0"/>
              <a:t>a</a:t>
            </a:r>
            <a:r>
              <a:rPr lang="en-US" sz="2400" dirty="0" smtClean="0"/>
              <a:t>ddress </a:t>
            </a:r>
            <a:r>
              <a:rPr lang="en-US" sz="2400" dirty="0"/>
              <a:t>the intertwined epidemics of substance use, mental health, overdose prevention ,etc.</a:t>
            </a:r>
          </a:p>
          <a:p>
            <a:pPr lvl="1">
              <a:buClr>
                <a:srgbClr val="008FC5"/>
              </a:buClr>
            </a:pPr>
            <a:r>
              <a:rPr lang="en-US" sz="2400" dirty="0"/>
              <a:t>	</a:t>
            </a:r>
          </a:p>
        </p:txBody>
      </p:sp>
    </p:spTree>
    <p:extLst>
      <p:ext uri="{BB962C8B-B14F-4D97-AF65-F5344CB8AC3E}">
        <p14:creationId xmlns:p14="http://schemas.microsoft.com/office/powerpoint/2010/main" val="1139430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8</a:t>
            </a:fld>
            <a:endParaRPr lang="en-US"/>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18898" y="1101342"/>
            <a:ext cx="9027886" cy="4339650"/>
          </a:xfrm>
          <a:prstGeom prst="rect">
            <a:avLst/>
          </a:prstGeom>
          <a:noFill/>
        </p:spPr>
        <p:txBody>
          <a:bodyPr wrap="square" rtlCol="0">
            <a:spAutoFit/>
          </a:bodyPr>
          <a:lstStyle/>
          <a:p>
            <a:r>
              <a:rPr lang="en-US" sz="2400" dirty="0"/>
              <a:t>NASTAD’s vision is that new HCV infections in the United States are rare, and when they do occur, every person, regardless of substance use </a:t>
            </a:r>
            <a:r>
              <a:rPr lang="en-US" sz="2400" dirty="0" smtClean="0"/>
              <a:t>status, incarceration status, </a:t>
            </a:r>
            <a:r>
              <a:rPr lang="en-US" sz="2400" dirty="0"/>
              <a:t>age, gender, race/ethnicity, sexual orientation, gender identity, disability, socio-economic status, or geographic location, will have access to quality, affordable health care including comprehensive screening, care, and treatment leading to cure, without stigma and discrimination</a:t>
            </a:r>
            <a:r>
              <a:rPr lang="en-US" sz="2400" dirty="0" smtClean="0"/>
              <a:t>.</a:t>
            </a:r>
          </a:p>
          <a:p>
            <a:pPr marL="342900" indent="-342900">
              <a:buClr>
                <a:schemeClr val="accent1">
                  <a:lumMod val="75000"/>
                </a:schemeClr>
              </a:buClr>
              <a:buFont typeface="Wingdings" charset="2"/>
              <a:buChar char="§"/>
            </a:pPr>
            <a:endParaRPr lang="en-US" sz="2400" dirty="0"/>
          </a:p>
          <a:p>
            <a:pPr marL="342900" indent="-342900">
              <a:buClr>
                <a:schemeClr val="accent1">
                  <a:lumMod val="75000"/>
                </a:schemeClr>
              </a:buClr>
              <a:buFont typeface="Wingdings" charset="2"/>
              <a:buChar char="§"/>
            </a:pPr>
            <a:endParaRPr lang="en-US" sz="2400" dirty="0"/>
          </a:p>
          <a:p>
            <a:endParaRPr lang="en-US" sz="2400" dirty="0"/>
          </a:p>
          <a:p>
            <a:endParaRPr lang="en-US" dirty="0"/>
          </a:p>
          <a:p>
            <a:endParaRPr lang="en-US" dirty="0"/>
          </a:p>
        </p:txBody>
      </p:sp>
      <p:sp>
        <p:nvSpPr>
          <p:cNvPr id="3" name="TextBox 2"/>
          <p:cNvSpPr txBox="1"/>
          <p:nvPr/>
        </p:nvSpPr>
        <p:spPr>
          <a:xfrm>
            <a:off x="686969" y="238859"/>
            <a:ext cx="8091744" cy="769441"/>
          </a:xfrm>
          <a:prstGeom prst="rect">
            <a:avLst/>
          </a:prstGeom>
          <a:noFill/>
        </p:spPr>
        <p:txBody>
          <a:bodyPr wrap="square" rtlCol="0">
            <a:spAutoFit/>
          </a:bodyPr>
          <a:lstStyle/>
          <a:p>
            <a:r>
              <a:rPr lang="en-US" sz="4400" dirty="0" smtClean="0">
                <a:latin typeface="+mj-lt"/>
              </a:rPr>
              <a:t>NASTAD’s Vision </a:t>
            </a:r>
            <a:r>
              <a:rPr lang="en-US" sz="4400" smtClean="0">
                <a:latin typeface="+mj-lt"/>
              </a:rPr>
              <a:t>for Elimination</a:t>
            </a:r>
            <a:endParaRPr lang="en-US" sz="4400" dirty="0">
              <a:latin typeface="+mj-lt"/>
            </a:endParaRPr>
          </a:p>
        </p:txBody>
      </p:sp>
    </p:spTree>
    <p:extLst>
      <p:ext uri="{BB962C8B-B14F-4D97-AF65-F5344CB8AC3E}">
        <p14:creationId xmlns:p14="http://schemas.microsoft.com/office/powerpoint/2010/main" val="1135564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B15D044-B35F-4A77-B573-9EB4C86BF88C}" type="slidenum">
              <a:rPr lang="en-US" smtClean="0"/>
              <a:t>9</a:t>
            </a:fld>
            <a:endParaRPr lang="en-US"/>
          </a:p>
        </p:txBody>
      </p:sp>
      <p:sp>
        <p:nvSpPr>
          <p:cNvPr id="5" name="TextBox 4"/>
          <p:cNvSpPr txBox="1"/>
          <p:nvPr/>
        </p:nvSpPr>
        <p:spPr>
          <a:xfrm>
            <a:off x="820649" y="239568"/>
            <a:ext cx="7497441" cy="769441"/>
          </a:xfrm>
          <a:prstGeom prst="rect">
            <a:avLst/>
          </a:prstGeom>
          <a:noFill/>
        </p:spPr>
        <p:txBody>
          <a:bodyPr wrap="square" rtlCol="0">
            <a:spAutoFit/>
          </a:bodyPr>
          <a:lstStyle/>
          <a:p>
            <a:pPr algn="ctr"/>
            <a:r>
              <a:rPr lang="en-US" sz="4400" dirty="0" smtClean="0">
                <a:solidFill>
                  <a:schemeClr val="tx1">
                    <a:lumMod val="85000"/>
                    <a:lumOff val="15000"/>
                  </a:schemeClr>
                </a:solidFill>
                <a:latin typeface="+mj-lt"/>
                <a:ea typeface="Tahoma" panose="020B0604030504040204" pitchFamily="34" charset="0"/>
                <a:cs typeface="Tahoma" panose="020B0604030504040204" pitchFamily="34" charset="0"/>
              </a:rPr>
              <a:t>Hepatitis Testing Partnership</a:t>
            </a:r>
            <a:endParaRPr lang="en-US" sz="4400" dirty="0">
              <a:solidFill>
                <a:schemeClr val="tx1">
                  <a:lumMod val="85000"/>
                  <a:lumOff val="15000"/>
                </a:schemeClr>
              </a:solidFill>
              <a:latin typeface="+mj-lt"/>
              <a:ea typeface="Tahoma" panose="020B0604030504040204" pitchFamily="34" charset="0"/>
              <a:cs typeface="Tahoma" panose="020B0604030504040204" pitchFamily="34" charset="0"/>
            </a:endParaRPr>
          </a:p>
        </p:txBody>
      </p:sp>
      <p:sp>
        <p:nvSpPr>
          <p:cNvPr id="6" name="TextBox 5"/>
          <p:cNvSpPr txBox="1"/>
          <p:nvPr/>
        </p:nvSpPr>
        <p:spPr>
          <a:xfrm>
            <a:off x="877401" y="1200435"/>
            <a:ext cx="7440689" cy="4524315"/>
          </a:xfrm>
          <a:prstGeom prst="rect">
            <a:avLst/>
          </a:prstGeom>
          <a:noFill/>
        </p:spPr>
        <p:txBody>
          <a:bodyPr wrap="square" rtlCol="0">
            <a:spAutoFit/>
          </a:bodyPr>
          <a:lstStyle/>
          <a:p>
            <a:pPr>
              <a:buClr>
                <a:srgbClr val="008FC5"/>
              </a:buClr>
            </a:pPr>
            <a:r>
              <a:rPr lang="en-US" sz="2400" dirty="0" smtClean="0">
                <a:latin typeface="Calibri" panose="020F0502020204030204" pitchFamily="34" charset="0"/>
                <a:ea typeface="Calibri" panose="020F0502020204030204" pitchFamily="34" charset="0"/>
                <a:cs typeface="Times New Roman" panose="02020603050405020304" pitchFamily="18" charset="0"/>
              </a:rPr>
              <a:t>A coalition </a:t>
            </a:r>
            <a:r>
              <a:rPr lang="en-US" sz="2400" dirty="0">
                <a:latin typeface="Calibri" panose="020F0502020204030204" pitchFamily="34" charset="0"/>
                <a:ea typeface="Calibri" panose="020F0502020204030204" pitchFamily="34" charset="0"/>
                <a:cs typeface="Times New Roman" panose="02020603050405020304" pitchFamily="18" charset="0"/>
              </a:rPr>
              <a:t>of key stakeholders including governmental public health, community based organizations, health systems, primary care providers, community health centers, substance use and mental health service providers, advocates, and </a:t>
            </a:r>
            <a:r>
              <a:rPr lang="en-US" sz="2400" dirty="0" smtClean="0">
                <a:latin typeface="Calibri" panose="020F0502020204030204" pitchFamily="34" charset="0"/>
                <a:ea typeface="Calibri" panose="020F0502020204030204" pitchFamily="34" charset="0"/>
                <a:cs typeface="Times New Roman" panose="02020603050405020304" pitchFamily="18" charset="0"/>
              </a:rPr>
              <a:t>patients </a:t>
            </a:r>
            <a:r>
              <a:rPr lang="en-US" sz="2400" dirty="0">
                <a:latin typeface="Calibri" panose="020F0502020204030204" pitchFamily="34" charset="0"/>
                <a:ea typeface="Calibri" panose="020F0502020204030204" pitchFamily="34" charset="0"/>
                <a:cs typeface="Times New Roman" panose="02020603050405020304" pitchFamily="18" charset="0"/>
              </a:rPr>
              <a:t>to share strategies, best practices, lessons learned, and materials developed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r>
              <a:rPr lang="en-US" sz="2400" dirty="0" smtClean="0">
                <a:latin typeface="Calibri" panose="020F0502020204030204" pitchFamily="34" charset="0"/>
                <a:ea typeface="Calibri" panose="020F0502020204030204" pitchFamily="34" charset="0"/>
                <a:cs typeface="Times New Roman" panose="02020603050405020304" pitchFamily="18" charset="0"/>
              </a:rPr>
              <a:t>Active listserv and quarterly calls</a:t>
            </a:r>
          </a:p>
          <a:p>
            <a:pPr>
              <a:buClr>
                <a:srgbClr val="008FC5"/>
              </a:buCl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a:buClr>
                <a:srgbClr val="008FC5"/>
              </a:buClr>
            </a:pPr>
            <a:r>
              <a:rPr lang="en-US" sz="2400" dirty="0" smtClean="0">
                <a:latin typeface="Calibri" panose="020F0502020204030204" pitchFamily="34" charset="0"/>
                <a:ea typeface="Calibri" panose="020F0502020204030204" pitchFamily="34" charset="0"/>
                <a:cs typeface="Times New Roman" panose="02020603050405020304" pitchFamily="18" charset="0"/>
              </a:rPr>
              <a:t>The goal of this group is to </a:t>
            </a:r>
            <a:r>
              <a:rPr lang="en-US" sz="2400" b="1" dirty="0">
                <a:latin typeface="Calibri" panose="020F0502020204030204" pitchFamily="34" charset="0"/>
                <a:ea typeface="Calibri" panose="020F0502020204030204" pitchFamily="34" charset="0"/>
                <a:cs typeface="Times New Roman" panose="02020603050405020304" pitchFamily="18" charset="0"/>
              </a:rPr>
              <a:t>accelerate implementation of the CDC testing recommendations in jurisdictions across the country</a:t>
            </a:r>
            <a:r>
              <a:rPr lang="en-US" sz="2400" dirty="0">
                <a:latin typeface="Calibri" panose="020F0502020204030204" pitchFamily="34" charset="0"/>
                <a:ea typeface="Calibri" panose="020F0502020204030204" pitchFamily="34" charset="0"/>
                <a:cs typeface="Times New Roman" panose="02020603050405020304" pitchFamily="18" charset="0"/>
              </a:rPr>
              <a:t>. </a:t>
            </a:r>
          </a:p>
        </p:txBody>
      </p:sp>
      <p:cxnSp>
        <p:nvCxnSpPr>
          <p:cNvPr id="7" name="Straight Connector 6" descr="Slide Title Footer Bar" title="Slide Title Footer Bar"/>
          <p:cNvCxnSpPr/>
          <p:nvPr/>
        </p:nvCxnSpPr>
        <p:spPr>
          <a:xfrm>
            <a:off x="820649" y="1008300"/>
            <a:ext cx="7497441" cy="0"/>
          </a:xfrm>
          <a:prstGeom prst="line">
            <a:avLst/>
          </a:prstGeom>
          <a:ln w="28575">
            <a:solidFill>
              <a:srgbClr val="008F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3455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8BFFC4EAADCC40BBC8D791E59BF015" ma:contentTypeVersion="5" ma:contentTypeDescription="Create a new document." ma:contentTypeScope="" ma:versionID="507c6a02f826acd422b981ee6280c98f">
  <xsd:schema xmlns:xsd="http://www.w3.org/2001/XMLSchema" xmlns:xs="http://www.w3.org/2001/XMLSchema" xmlns:p="http://schemas.microsoft.com/office/2006/metadata/properties" xmlns:ns1="http://schemas.microsoft.com/sharepoint/v3" xmlns:ns2="29415723-1898-4e9b-8aaa-6f6e984145a9" xmlns:ns3="622cd1e0-5020-4f4c-b1bb-b2bd35f38afe" targetNamespace="http://schemas.microsoft.com/office/2006/metadata/properties" ma:root="true" ma:fieldsID="77395629b4f0efcb95685c6ffd96224f" ns1:_="" ns2:_="" ns3:_="">
    <xsd:import namespace="http://schemas.microsoft.com/sharepoint/v3"/>
    <xsd:import namespace="29415723-1898-4e9b-8aaa-6f6e984145a9"/>
    <xsd:import namespace="622cd1e0-5020-4f4c-b1bb-b2bd35f38afe"/>
    <xsd:element name="properties">
      <xsd:complexType>
        <xsd:sequence>
          <xsd:element name="documentManagement">
            <xsd:complexType>
              <xsd:all>
                <xsd:element ref="ns1:PublishingStartDate" minOccurs="0"/>
                <xsd:element ref="ns1:PublishingExpirationDate" minOccurs="0"/>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9415723-1898-4e9b-8aaa-6f6e984145a9"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2cd1e0-5020-4f4c-b1bb-b2bd35f38afe"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haredWithUsers xmlns="29415723-1898-4e9b-8aaa-6f6e984145a9">
      <UserInfo>
        <DisplayName>Chris Taylor</DisplayName>
        <AccountId>108</AccountId>
        <AccountType/>
      </UserInfo>
      <UserInfo>
        <DisplayName>Mariah Johnson</DisplayName>
        <AccountId>42</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2FF08B-E90A-4217-8609-07916F7772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9415723-1898-4e9b-8aaa-6f6e984145a9"/>
    <ds:schemaRef ds:uri="622cd1e0-5020-4f4c-b1bb-b2bd35f38af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9A8BECA-DE74-456A-B3A4-377A45E4B1F3}">
  <ds:schemaRefs>
    <ds:schemaRef ds:uri="http://www.w3.org/XML/1998/namespace"/>
    <ds:schemaRef ds:uri="http://schemas.microsoft.com/office/2006/metadata/properties"/>
    <ds:schemaRef ds:uri="http://schemas.microsoft.com/sharepoint/v3"/>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http://schemas.openxmlformats.org/package/2006/metadata/core-properties"/>
    <ds:schemaRef ds:uri="622cd1e0-5020-4f4c-b1bb-b2bd35f38afe"/>
    <ds:schemaRef ds:uri="29415723-1898-4e9b-8aaa-6f6e984145a9"/>
  </ds:schemaRefs>
</ds:datastoreItem>
</file>

<file path=customXml/itemProps3.xml><?xml version="1.0" encoding="utf-8"?>
<ds:datastoreItem xmlns:ds="http://schemas.openxmlformats.org/officeDocument/2006/customXml" ds:itemID="{62031855-BFEE-4F3E-B26F-8CD93A6E50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657</TotalTime>
  <Words>793</Words>
  <Application>Microsoft Macintosh PowerPoint</Application>
  <PresentationFormat>On-screen Show (4:3)</PresentationFormat>
  <Paragraphs>102</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Calibri</vt:lpstr>
      <vt:lpstr>Calibri Light</vt:lpstr>
      <vt:lpstr>Courier New</vt:lpstr>
      <vt:lpstr>Tahoma</vt:lpstr>
      <vt:lpstr>Times New Roman</vt:lpstr>
      <vt:lpstr>Wingdings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Taylor</dc:creator>
  <cp:lastModifiedBy>Alyssa Kitlas</cp:lastModifiedBy>
  <cp:revision>36</cp:revision>
  <dcterms:modified xsi:type="dcterms:W3CDTF">2017-08-01T17:51:07Z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0x0101009A8BFFC4EAADCC40BBC8D791E59BF015</vt:lpwstr>
  </property>
</Properties>
</file>